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2" r:id="rId6"/>
    <p:sldId id="263" r:id="rId7"/>
    <p:sldId id="261" r:id="rId8"/>
    <p:sldId id="273" r:id="rId9"/>
    <p:sldId id="264" r:id="rId10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7" autoAdjust="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640E0-34D7-475C-8706-52801AE814D2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F781C-3989-4A7F-9AA8-54D5DE2B53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977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F781C-3989-4A7F-9AA8-54D5DE2B53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350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YA options are only options</a:t>
            </a:r>
            <a:r>
              <a:rPr lang="en-GB" baseline="0" dirty="0" smtClean="0"/>
              <a:t> if you meet these 2 criteria. 1</a:t>
            </a:r>
            <a:r>
              <a:rPr lang="en-GB" baseline="30000" dirty="0" smtClean="0"/>
              <a:t>st</a:t>
            </a:r>
            <a:r>
              <a:rPr lang="en-GB" baseline="0" dirty="0" smtClean="0"/>
              <a:t> attempt not resit. Otherwise your YA will automatically be cancelled. </a:t>
            </a:r>
          </a:p>
          <a:p>
            <a:r>
              <a:rPr lang="en-GB" baseline="0" dirty="0" smtClean="0"/>
              <a:t>Can’t apply for both Erasmus &amp; British Council. Once you have chosen you can’t change. Can’t cancel a Erasmus placement. This would damage the university’s reputation and the possibility of future students going on the YA.</a:t>
            </a:r>
          </a:p>
          <a:p>
            <a:r>
              <a:rPr lang="en-GB" baseline="0" dirty="0" smtClean="0"/>
              <a:t>Must </a:t>
            </a:r>
          </a:p>
          <a:p>
            <a:endParaRPr lang="en-GB" dirty="0" smtClean="0"/>
          </a:p>
          <a:p>
            <a:r>
              <a:rPr lang="en-GB" dirty="0" smtClean="0"/>
              <a:t>Switch</a:t>
            </a:r>
            <a:r>
              <a:rPr lang="en-GB" baseline="0" dirty="0" smtClean="0"/>
              <a:t> degrees – Student Support 2</a:t>
            </a:r>
            <a:r>
              <a:rPr lang="en-GB" baseline="30000" dirty="0" smtClean="0"/>
              <a:t>nd</a:t>
            </a:r>
            <a:r>
              <a:rPr lang="en-GB" baseline="0" dirty="0" smtClean="0"/>
              <a:t> floor 50 GS now for YA arrangements.</a:t>
            </a:r>
          </a:p>
          <a:p>
            <a:r>
              <a:rPr lang="en-GB" baseline="0" dirty="0" smtClean="0"/>
              <a:t>Most students do Erasmus or British Council.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F781C-3989-4A7F-9AA8-54D5DE2B539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216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Once you have been allocated a</a:t>
            </a:r>
            <a:r>
              <a:rPr lang="en-GB" baseline="0" dirty="0" smtClean="0"/>
              <a:t> place  thro mobility online all </a:t>
            </a:r>
            <a:r>
              <a:rPr lang="en-GB" baseline="0" dirty="0" err="1" smtClean="0"/>
              <a:t>quiries</a:t>
            </a:r>
            <a:r>
              <a:rPr lang="en-GB" baseline="0" dirty="0" smtClean="0"/>
              <a:t> should go to </a:t>
            </a:r>
            <a:r>
              <a:rPr lang="en-GB" dirty="0" smtClean="0"/>
              <a:t>International Office. </a:t>
            </a:r>
            <a:r>
              <a:rPr lang="en-GB" b="1" dirty="0" smtClean="0"/>
              <a:t>They will have Workflow</a:t>
            </a:r>
            <a:r>
              <a:rPr lang="en-GB" b="1" baseline="0" dirty="0" smtClean="0"/>
              <a:t> to follow risk assessment , Insurance, grant application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F781C-3989-4A7F-9AA8-54D5DE2B539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900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F781C-3989-4A7F-9AA8-54D5DE2B539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408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Only have established exchanges with these</a:t>
            </a:r>
            <a:r>
              <a:rPr lang="en-GB" baseline="0" dirty="0" smtClean="0"/>
              <a:t> countries.  European Credit Transfer system. I won’t rehearse this fully here as covered in yesterday’s DELC meeting – See DELC handbook.</a:t>
            </a:r>
          </a:p>
          <a:p>
            <a:r>
              <a:rPr lang="en-GB" baseline="0" dirty="0" smtClean="0"/>
              <a:t>Not English lit. If literature , history , sociology course must be about French to a significant degree.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F781C-3989-4A7F-9AA8-54D5DE2B539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823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F781C-3989-4A7F-9AA8-54D5DE2B539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554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F781C-3989-4A7F-9AA8-54D5DE2B539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701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F781C-3989-4A7F-9AA8-54D5DE2B539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796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BFAD-2A76-40A7-9434-271A9D6216BB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AD12-3F31-4839-8FD1-B9DC0955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187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BFAD-2A76-40A7-9434-271A9D6216BB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AD12-3F31-4839-8FD1-B9DC0955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121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BFAD-2A76-40A7-9434-271A9D6216BB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AD12-3F31-4839-8FD1-B9DC0955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33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BFAD-2A76-40A7-9434-271A9D6216BB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AD12-3F31-4839-8FD1-B9DC0955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95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BFAD-2A76-40A7-9434-271A9D6216BB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AD12-3F31-4839-8FD1-B9DC0955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92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BFAD-2A76-40A7-9434-271A9D6216BB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AD12-3F31-4839-8FD1-B9DC0955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7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BFAD-2A76-40A7-9434-271A9D6216BB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AD12-3F31-4839-8FD1-B9DC0955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90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BFAD-2A76-40A7-9434-271A9D6216BB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AD12-3F31-4839-8FD1-B9DC0955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799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BFAD-2A76-40A7-9434-271A9D6216BB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AD12-3F31-4839-8FD1-B9DC0955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65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BFAD-2A76-40A7-9434-271A9D6216BB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AD12-3F31-4839-8FD1-B9DC0955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86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BFAD-2A76-40A7-9434-271A9D6216BB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AD12-3F31-4839-8FD1-B9DC0955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01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0BFAD-2A76-40A7-9434-271A9D6216BB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AAD12-3F31-4839-8FD1-B9DC0955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958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d.ac.uk/student-funding/tuition-fees/undergraduate/year-abroad-continuing" TargetMode="External"/><Relationship Id="rId3" Type="http://schemas.openxmlformats.org/officeDocument/2006/relationships/hyperlink" Target="http://www.ed.ac.uk/literatures-languages-cultures/delc/current-students/the-year-abroad" TargetMode="External"/><Relationship Id="rId7" Type="http://schemas.openxmlformats.org/officeDocument/2006/relationships/hyperlink" Target="https://www.britishcouncil.org/language-assistant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d.ac.uk/careers/mycareerhub" TargetMode="External"/><Relationship Id="rId5" Type="http://schemas.openxmlformats.org/officeDocument/2006/relationships/hyperlink" Target="http://www.ed.ac.uk/international-office/go-abroad" TargetMode="External"/><Relationship Id="rId4" Type="http://schemas.openxmlformats.org/officeDocument/2006/relationships/hyperlink" Target="http://www.ed.ac.uk/files/atoms/files/year_abroad_handbook_15-16_final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ishcouncil.org/language-assistant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.ac.uk/files/atoms/files/exchange_destinations_17-18_final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.ac.uk/international-office/exchanges/erasmus-traineeship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.ac.uk/international-office/exchanges/exchanges-at-edinburgh/exchange-coordinator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725" y="134225"/>
            <a:ext cx="10458275" cy="956344"/>
          </a:xfrm>
        </p:spPr>
        <p:txBody>
          <a:bodyPr>
            <a:normAutofit/>
          </a:bodyPr>
          <a:lstStyle/>
          <a:p>
            <a:r>
              <a:rPr lang="en-GB" dirty="0" smtClean="0"/>
              <a:t>First French YA Talk Oct 2016</a:t>
            </a:r>
            <a:endParaRPr lang="en-GB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65764" y="6191075"/>
            <a:ext cx="3271102" cy="469783"/>
          </a:xfrm>
        </p:spPr>
        <p:txBody>
          <a:bodyPr>
            <a:normAutofit/>
          </a:bodyPr>
          <a:lstStyle/>
          <a:p>
            <a:endParaRPr lang="en-GB" dirty="0" smtClean="0"/>
          </a:p>
        </p:txBody>
      </p:sp>
      <p:pic>
        <p:nvPicPr>
          <p:cNvPr id="1030" name="Picture 6" descr="Image result for France map towns printab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509" y="1131815"/>
            <a:ext cx="4668095" cy="555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00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YA Options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583"/>
            <a:ext cx="10515600" cy="4972594"/>
          </a:xfrm>
        </p:spPr>
        <p:txBody>
          <a:bodyPr/>
          <a:lstStyle/>
          <a:p>
            <a:r>
              <a:rPr lang="en-GB" dirty="0"/>
              <a:t>M</a:t>
            </a:r>
            <a:r>
              <a:rPr lang="en-GB" dirty="0" smtClean="0"/>
              <a:t>ust doing French single of joint Hons degree (not outside subject)</a:t>
            </a:r>
          </a:p>
          <a:p>
            <a:r>
              <a:rPr lang="en-GB" dirty="0" smtClean="0"/>
              <a:t>Must have 240 credits &amp; entry into French Hons (50% + 50% </a:t>
            </a:r>
            <a:r>
              <a:rPr lang="en-GB" dirty="0" err="1" smtClean="0"/>
              <a:t>lang</a:t>
            </a:r>
            <a:r>
              <a:rPr lang="en-GB" dirty="0" smtClean="0"/>
              <a:t> hurdle – at </a:t>
            </a:r>
            <a:r>
              <a:rPr lang="en-GB" b="1" dirty="0" smtClean="0"/>
              <a:t>FIRST</a:t>
            </a:r>
            <a:r>
              <a:rPr lang="en-GB" dirty="0" smtClean="0"/>
              <a:t> attempt) </a:t>
            </a:r>
          </a:p>
          <a:p>
            <a:r>
              <a:rPr lang="en-GB" dirty="0" smtClean="0"/>
              <a:t>30 </a:t>
            </a:r>
            <a:r>
              <a:rPr lang="en-GB" dirty="0" err="1" smtClean="0"/>
              <a:t>wks</a:t>
            </a:r>
            <a:r>
              <a:rPr lang="en-GB" dirty="0" smtClean="0"/>
              <a:t> abroad (at least 8 </a:t>
            </a:r>
            <a:r>
              <a:rPr lang="en-GB" dirty="0" err="1" smtClean="0"/>
              <a:t>wks</a:t>
            </a:r>
            <a:r>
              <a:rPr lang="en-GB" dirty="0" smtClean="0"/>
              <a:t> in 2</a:t>
            </a:r>
            <a:r>
              <a:rPr lang="en-GB" baseline="30000" dirty="0" smtClean="0"/>
              <a:t>nd</a:t>
            </a:r>
            <a:r>
              <a:rPr lang="en-GB" dirty="0" smtClean="0"/>
              <a:t> country if joint)</a:t>
            </a:r>
          </a:p>
          <a:p>
            <a:r>
              <a:rPr lang="en-GB" dirty="0" smtClean="0"/>
              <a:t>Can’t change.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 smtClean="0"/>
              <a:t>Erasmus (</a:t>
            </a:r>
            <a:r>
              <a:rPr lang="en-GB" b="1" dirty="0" smtClean="0"/>
              <a:t>MEL joint 1</a:t>
            </a:r>
            <a:r>
              <a:rPr lang="en-GB" b="1" baseline="30000" dirty="0" smtClean="0"/>
              <a:t>st</a:t>
            </a:r>
            <a:r>
              <a:rPr lang="en-GB" b="1" dirty="0" smtClean="0"/>
              <a:t> </a:t>
            </a:r>
            <a:r>
              <a:rPr lang="en-GB" b="1" dirty="0" err="1" smtClean="0"/>
              <a:t>sem</a:t>
            </a:r>
            <a:r>
              <a:rPr lang="en-GB" b="1" dirty="0" smtClean="0"/>
              <a:t> France</a:t>
            </a:r>
            <a:r>
              <a:rPr lang="en-GB" dirty="0" smtClean="0"/>
              <a:t>)</a:t>
            </a:r>
          </a:p>
          <a:p>
            <a:pPr marL="514350" indent="-514350">
              <a:buAutoNum type="arabicParenR"/>
            </a:pPr>
            <a:r>
              <a:rPr lang="en-GB" dirty="0" smtClean="0"/>
              <a:t>British Council assistantship </a:t>
            </a:r>
          </a:p>
          <a:p>
            <a:pPr marL="514350" indent="-514350">
              <a:buAutoNum type="arabicParenR"/>
            </a:pPr>
            <a:r>
              <a:rPr lang="en-GB" dirty="0" smtClean="0"/>
              <a:t>Work placement – must be approved by YA officer before accepting.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1537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Information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 smtClean="0"/>
              <a:t>DELC YA Handbook </a:t>
            </a:r>
            <a:r>
              <a:rPr lang="en-GB" b="1" dirty="0" smtClean="0">
                <a:solidFill>
                  <a:srgbClr val="FF0000"/>
                </a:solidFill>
              </a:rPr>
              <a:t>MUST</a:t>
            </a:r>
            <a:r>
              <a:rPr lang="en-GB" b="1" dirty="0" smtClean="0"/>
              <a:t> </a:t>
            </a:r>
            <a:r>
              <a:rPr lang="en-GB" dirty="0" smtClean="0"/>
              <a:t>familiarise yourselves with this </a:t>
            </a:r>
            <a:r>
              <a:rPr lang="en-GB" dirty="0" smtClean="0">
                <a:hlinkClick r:id="rId3"/>
              </a:rPr>
              <a:t>http://www.ed.ac.uk/literatures-languages-cultures/delc/current-students/the-year-abroad</a:t>
            </a:r>
            <a:r>
              <a:rPr lang="en-GB" dirty="0" smtClean="0"/>
              <a:t> </a:t>
            </a:r>
            <a:r>
              <a:rPr lang="en-GB" dirty="0" smtClean="0"/>
              <a:t>If this is not yet available consult last year’s Handbook in the interim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[ </a:t>
            </a:r>
            <a:r>
              <a:rPr lang="en-GB" dirty="0" smtClean="0">
                <a:hlinkClick r:id="rId4"/>
              </a:rPr>
              <a:t>http://www.ed.ac.uk/files/atoms/files/year_abroad_handbook_15-16_final.pdf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Handbook 2015-16]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b="1" dirty="0" smtClean="0"/>
              <a:t>International Office </a:t>
            </a:r>
            <a:r>
              <a:rPr lang="en-GB" dirty="0" smtClean="0">
                <a:hlinkClick r:id="rId5"/>
              </a:rPr>
              <a:t>http://www.ed.ac.uk/international-office/go-abroad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They will email students when </a:t>
            </a:r>
            <a:r>
              <a:rPr lang="en-GB" b="1" dirty="0" smtClean="0"/>
              <a:t>Mobility online </a:t>
            </a:r>
            <a:r>
              <a:rPr lang="en-GB" dirty="0" smtClean="0"/>
              <a:t>opens</a:t>
            </a:r>
            <a:endParaRPr lang="en-GB" dirty="0"/>
          </a:p>
          <a:p>
            <a:r>
              <a:rPr lang="en-GB" dirty="0" smtClean="0"/>
              <a:t>Careers Office in </a:t>
            </a:r>
            <a:r>
              <a:rPr lang="en-GB" dirty="0" err="1" smtClean="0"/>
              <a:t>MyCareerHub</a:t>
            </a:r>
            <a:r>
              <a:rPr lang="en-GB" b="1" dirty="0" smtClean="0"/>
              <a:t> </a:t>
            </a:r>
            <a:r>
              <a:rPr lang="en-GB" dirty="0" smtClean="0">
                <a:hlinkClick r:id="rId6"/>
              </a:rPr>
              <a:t>http://www.ed.ac.uk/careers/mycareerhub</a:t>
            </a:r>
            <a:r>
              <a:rPr lang="en-GB" dirty="0"/>
              <a:t> </a:t>
            </a:r>
            <a:r>
              <a:rPr lang="en-GB" dirty="0" smtClean="0"/>
              <a:t>tick International Box. Advertise work placements</a:t>
            </a:r>
          </a:p>
          <a:p>
            <a:r>
              <a:rPr lang="en-GB" b="1" dirty="0" smtClean="0"/>
              <a:t>British Council </a:t>
            </a:r>
            <a:r>
              <a:rPr lang="en-GB" dirty="0" smtClean="0">
                <a:hlinkClick r:id="rId7"/>
              </a:rPr>
              <a:t>https://www.britishcouncil.org/language-assistants</a:t>
            </a:r>
            <a:r>
              <a:rPr lang="en-GB" dirty="0" smtClean="0"/>
              <a:t> </a:t>
            </a:r>
          </a:p>
          <a:p>
            <a:r>
              <a:rPr lang="en-GB" dirty="0" smtClean="0"/>
              <a:t>Finance Office – Student Academic Fees </a:t>
            </a:r>
            <a:r>
              <a:rPr lang="en-GB" dirty="0" smtClean="0">
                <a:hlinkClick r:id="rId8"/>
              </a:rPr>
              <a:t>http://www.ed.ac.uk/student-funding/tuition-fees/undergraduate/year-abroad-continuing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928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British Council Language Assistants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3"/>
              </a:rPr>
              <a:t>https://www.britishcouncil.org/language-assistants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r>
              <a:rPr lang="en-GB" dirty="0" smtClean="0"/>
              <a:t>Applications for 2017-18 academic year 1st Nov 2016 to28 Feb 2017.</a:t>
            </a:r>
          </a:p>
          <a:p>
            <a:endParaRPr lang="en-GB" dirty="0"/>
          </a:p>
          <a:p>
            <a:r>
              <a:rPr lang="en-GB" dirty="0" smtClean="0"/>
              <a:t>Must be nature English speaker</a:t>
            </a:r>
          </a:p>
          <a:p>
            <a:r>
              <a:rPr lang="en-GB" dirty="0" smtClean="0"/>
              <a:t>Need a reference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34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Erasmus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Internal deadline for </a:t>
            </a:r>
            <a:r>
              <a:rPr lang="en-GB" b="1" dirty="0" smtClean="0"/>
              <a:t>mobility online </a:t>
            </a:r>
            <a:r>
              <a:rPr lang="en-GB" dirty="0" smtClean="0"/>
              <a:t>application = 1</a:t>
            </a:r>
            <a:r>
              <a:rPr lang="en-GB" baseline="30000" dirty="0" smtClean="0"/>
              <a:t>st</a:t>
            </a:r>
            <a:r>
              <a:rPr lang="en-GB" dirty="0" smtClean="0"/>
              <a:t>-25</a:t>
            </a:r>
            <a:r>
              <a:rPr lang="en-GB" baseline="30000" dirty="0" smtClean="0"/>
              <a:t>th</a:t>
            </a:r>
            <a:r>
              <a:rPr lang="en-GB" dirty="0" smtClean="0"/>
              <a:t> Nov 2016</a:t>
            </a:r>
          </a:p>
          <a:p>
            <a:r>
              <a:rPr lang="en-GB" dirty="0" smtClean="0"/>
              <a:t>Switzerland, Belgium or French. List preferences in order.</a:t>
            </a:r>
          </a:p>
          <a:p>
            <a:r>
              <a:rPr lang="en-GB" dirty="0" smtClean="0"/>
              <a:t>Once allocated place via mobility online workflow of next steps: risk assessment, Insurance, Erasmus grant. </a:t>
            </a:r>
          </a:p>
          <a:p>
            <a:r>
              <a:rPr lang="en-GB" dirty="0" smtClean="0"/>
              <a:t>Return ECTs credits – full year = 30 credits in each </a:t>
            </a:r>
            <a:r>
              <a:rPr lang="en-GB" dirty="0" err="1" smtClean="0"/>
              <a:t>sem</a:t>
            </a:r>
            <a:r>
              <a:rPr lang="en-GB" dirty="0" smtClean="0"/>
              <a:t> (single hons 30 credits count; joints hons best 15 count for DELC – check requirements for other subject). COUNT towards your final degree mark. </a:t>
            </a:r>
          </a:p>
          <a:p>
            <a:r>
              <a:rPr lang="en-GB" dirty="0" smtClean="0"/>
              <a:t>Courses about FRANCE</a:t>
            </a:r>
          </a:p>
          <a:p>
            <a:r>
              <a:rPr lang="en-GB" dirty="0" smtClean="0"/>
              <a:t>Complete Learning Agreement – list choices – approved &amp; signed off</a:t>
            </a:r>
          </a:p>
          <a:p>
            <a:r>
              <a:rPr lang="en-GB" dirty="0" smtClean="0"/>
              <a:t>If MEL must go to France first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87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List of Universities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 smtClean="0">
              <a:hlinkClick r:id="rId3"/>
            </a:endParaRPr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http</a:t>
            </a:r>
            <a:r>
              <a:rPr lang="en-GB" dirty="0">
                <a:hlinkClick r:id="rId3"/>
              </a:rPr>
              <a:t>://www.ed.ac.uk/files/atoms/files/exchange_destinations_17-18_final.pdf</a:t>
            </a:r>
            <a:r>
              <a:rPr lang="en-GB" dirty="0"/>
              <a:t> </a:t>
            </a:r>
            <a:endParaRPr lang="en-GB" dirty="0" smtClean="0"/>
          </a:p>
          <a:p>
            <a:pPr marL="0" indent="0">
              <a:buNone/>
            </a:pPr>
            <a:endParaRPr lang="fr-CA" dirty="0" smtClean="0"/>
          </a:p>
          <a:p>
            <a:r>
              <a:rPr lang="fr-CA" dirty="0" smtClean="0"/>
              <a:t>IEP, Grenoble, Lyon, Rennes, Institut d’études politiques - </a:t>
            </a:r>
            <a:r>
              <a:rPr lang="fr-CA" dirty="0" err="1" smtClean="0"/>
              <a:t>Politics</a:t>
            </a:r>
            <a:endParaRPr lang="fr-CA" dirty="0"/>
          </a:p>
          <a:p>
            <a:r>
              <a:rPr lang="fr-CA" dirty="0" smtClean="0"/>
              <a:t>École du Louvre, </a:t>
            </a:r>
            <a:r>
              <a:rPr lang="fr-CA" dirty="0" err="1" smtClean="0"/>
              <a:t>History</a:t>
            </a:r>
            <a:r>
              <a:rPr lang="fr-CA" dirty="0" smtClean="0"/>
              <a:t> of Art</a:t>
            </a:r>
            <a:endParaRPr lang="fr-CA" dirty="0"/>
          </a:p>
          <a:p>
            <a:r>
              <a:rPr lang="fr-CA" dirty="0" smtClean="0"/>
              <a:t>ISIT, Paris and ETI Geneva, </a:t>
            </a:r>
            <a:r>
              <a:rPr lang="fr-CA" dirty="0" err="1" smtClean="0"/>
              <a:t>Translating</a:t>
            </a:r>
            <a:endParaRPr lang="fr-CA" dirty="0" smtClean="0"/>
          </a:p>
          <a:p>
            <a:r>
              <a:rPr lang="fr-CA" dirty="0" smtClean="0"/>
              <a:t>Paris Dauphine, Business </a:t>
            </a:r>
            <a:r>
              <a:rPr lang="fr-CA" dirty="0" err="1" smtClean="0"/>
              <a:t>Studies</a:t>
            </a:r>
            <a:endParaRPr lang="fr-CA" dirty="0" smtClean="0"/>
          </a:p>
          <a:p>
            <a:r>
              <a:rPr lang="fr-CA" dirty="0" smtClean="0"/>
              <a:t>Strasbourg, </a:t>
            </a:r>
            <a:r>
              <a:rPr lang="fr-CA" dirty="0" err="1" smtClean="0"/>
              <a:t>Priority</a:t>
            </a:r>
            <a:r>
              <a:rPr lang="fr-CA" dirty="0" smtClean="0"/>
              <a:t> </a:t>
            </a:r>
            <a:r>
              <a:rPr lang="fr-CA" dirty="0" err="1" smtClean="0"/>
              <a:t>given</a:t>
            </a:r>
            <a:r>
              <a:rPr lang="fr-CA" dirty="0" smtClean="0"/>
              <a:t> to EUS</a:t>
            </a:r>
          </a:p>
          <a:p>
            <a:r>
              <a:rPr lang="fr-CA" dirty="0" smtClean="0"/>
              <a:t>Montpellier 3 English Lit </a:t>
            </a:r>
            <a:r>
              <a:rPr lang="fr-CA" dirty="0" err="1" smtClean="0"/>
              <a:t>only</a:t>
            </a:r>
            <a:endParaRPr lang="fr-CA" dirty="0" smtClean="0"/>
          </a:p>
          <a:p>
            <a:r>
              <a:rPr lang="fr-CA" dirty="0" err="1" smtClean="0"/>
              <a:t>Please</a:t>
            </a:r>
            <a:r>
              <a:rPr lang="fr-CA" dirty="0" smtClean="0"/>
              <a:t> </a:t>
            </a:r>
            <a:r>
              <a:rPr lang="fr-CA" dirty="0" err="1" smtClean="0"/>
              <a:t>see</a:t>
            </a:r>
            <a:r>
              <a:rPr lang="fr-CA" dirty="0" smtClean="0"/>
              <a:t> </a:t>
            </a:r>
            <a:r>
              <a:rPr lang="fr-CA" dirty="0" err="1" smtClean="0"/>
              <a:t>detailed</a:t>
            </a:r>
            <a:r>
              <a:rPr lang="fr-CA" dirty="0" smtClean="0"/>
              <a:t> breakdown of destinations for English Lit and </a:t>
            </a:r>
            <a:r>
              <a:rPr lang="fr-CA" dirty="0" err="1" smtClean="0"/>
              <a:t>Linguistics</a:t>
            </a:r>
            <a:endParaRPr lang="fr-CA" dirty="0" smtClean="0"/>
          </a:p>
          <a:p>
            <a:r>
              <a:rPr lang="fr-CA" dirty="0" smtClean="0"/>
              <a:t>Law and French </a:t>
            </a:r>
            <a:r>
              <a:rPr lang="fr-CA" dirty="0" err="1" smtClean="0"/>
              <a:t>where</a:t>
            </a:r>
            <a:r>
              <a:rPr lang="fr-CA" dirty="0" smtClean="0"/>
              <a:t> </a:t>
            </a:r>
            <a:r>
              <a:rPr lang="fr-CA" dirty="0" err="1" smtClean="0"/>
              <a:t>your</a:t>
            </a:r>
            <a:r>
              <a:rPr lang="fr-CA" dirty="0" smtClean="0"/>
              <a:t> </a:t>
            </a:r>
            <a:r>
              <a:rPr lang="fr-CA" dirty="0" err="1" smtClean="0"/>
              <a:t>other</a:t>
            </a:r>
            <a:r>
              <a:rPr lang="fr-CA" dirty="0" smtClean="0"/>
              <a:t> </a:t>
            </a:r>
            <a:r>
              <a:rPr lang="fr-CA" dirty="0" err="1" smtClean="0"/>
              <a:t>subject</a:t>
            </a:r>
            <a:r>
              <a:rPr lang="fr-CA" dirty="0" smtClean="0"/>
              <a:t> </a:t>
            </a:r>
            <a:r>
              <a:rPr lang="fr-CA" dirty="0" err="1" smtClean="0"/>
              <a:t>is</a:t>
            </a:r>
            <a:r>
              <a:rPr lang="fr-CA" dirty="0" smtClean="0"/>
              <a:t> </a:t>
            </a:r>
            <a:r>
              <a:rPr lang="fr-CA" dirty="0" err="1" smtClean="0"/>
              <a:t>named</a:t>
            </a:r>
            <a:r>
              <a:rPr lang="fr-CA" dirty="0" smtClean="0"/>
              <a:t> first </a:t>
            </a:r>
            <a:r>
              <a:rPr lang="fr-CA" dirty="0" err="1" smtClean="0"/>
              <a:t>your</a:t>
            </a:r>
            <a:r>
              <a:rPr lang="fr-CA" dirty="0" smtClean="0"/>
              <a:t> YA </a:t>
            </a:r>
            <a:r>
              <a:rPr lang="fr-CA" dirty="0" err="1" smtClean="0"/>
              <a:t>will</a:t>
            </a:r>
            <a:r>
              <a:rPr lang="fr-CA" dirty="0" smtClean="0"/>
              <a:t> </a:t>
            </a:r>
            <a:r>
              <a:rPr lang="fr-CA" dirty="0" err="1" smtClean="0"/>
              <a:t>be</a:t>
            </a:r>
            <a:r>
              <a:rPr lang="fr-CA" dirty="0" smtClean="0"/>
              <a:t> </a:t>
            </a:r>
            <a:r>
              <a:rPr lang="fr-CA" dirty="0" err="1" smtClean="0"/>
              <a:t>organised</a:t>
            </a:r>
            <a:r>
              <a:rPr lang="fr-CA" dirty="0" smtClean="0"/>
              <a:t> </a:t>
            </a:r>
            <a:r>
              <a:rPr lang="fr-CA" dirty="0" err="1" smtClean="0"/>
              <a:t>thr</a:t>
            </a:r>
            <a:r>
              <a:rPr lang="fr-CA" dirty="0" smtClean="0"/>
              <a:t>’ </a:t>
            </a:r>
            <a:r>
              <a:rPr lang="fr-CA" dirty="0" err="1" smtClean="0"/>
              <a:t>that</a:t>
            </a:r>
            <a:r>
              <a:rPr lang="fr-CA" dirty="0" smtClean="0"/>
              <a:t> </a:t>
            </a:r>
            <a:r>
              <a:rPr lang="fr-CA" dirty="0" err="1" smtClean="0"/>
              <a:t>subject</a:t>
            </a:r>
            <a:r>
              <a:rPr lang="fr-CA" dirty="0" smtClean="0"/>
              <a:t>.</a:t>
            </a:r>
          </a:p>
          <a:p>
            <a:pPr marL="0" indent="0">
              <a:buNone/>
            </a:pPr>
            <a:endParaRPr lang="en-GB" dirty="0">
              <a:hlinkClick r:id="rId3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89" y="1364600"/>
            <a:ext cx="7998645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809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Erasmus + traineeship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 </a:t>
            </a:r>
            <a:r>
              <a:rPr lang="en-GB" dirty="0"/>
              <a:t>placement </a:t>
            </a:r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www.ed.ac.uk/international-office/exchanges/erasmus-traineeships</a:t>
            </a:r>
            <a:r>
              <a:rPr lang="en-GB" dirty="0" smtClean="0"/>
              <a:t> </a:t>
            </a:r>
          </a:p>
          <a:p>
            <a:r>
              <a:rPr lang="en-GB" dirty="0" smtClean="0"/>
              <a:t>must apply 1mth before take up placement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4766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Talk to YA officer from your partner subject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http://www.ed.ac.uk/international-office/exchanges/exchanges-at-edinburgh/exchange-coordinators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268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Thurs 9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Feb, 3-4pm Year Abroad Experience: meeting with 4th years</a:t>
            </a:r>
            <a:r>
              <a:rPr lang="en-GB" sz="2800" baseline="30000" dirty="0" smtClean="0"/>
              <a:t> </a:t>
            </a:r>
            <a:r>
              <a:rPr lang="en-GB" sz="2800" dirty="0" smtClean="0"/>
              <a:t> </a:t>
            </a:r>
            <a:br>
              <a:rPr lang="en-GB" sz="2800" dirty="0" smtClean="0"/>
            </a:br>
            <a:r>
              <a:rPr lang="en-GB" sz="2800" dirty="0" smtClean="0"/>
              <a:t>Thurs 23</a:t>
            </a:r>
            <a:r>
              <a:rPr lang="en-GB" sz="2800" baseline="30000" dirty="0" smtClean="0"/>
              <a:t>rd</a:t>
            </a:r>
            <a:r>
              <a:rPr lang="en-GB" sz="2800" dirty="0" smtClean="0"/>
              <a:t> March Residence Abroad Meeting</a:t>
            </a:r>
            <a:endParaRPr lang="en-GB" sz="2800" dirty="0"/>
          </a:p>
        </p:txBody>
      </p:sp>
      <p:pic>
        <p:nvPicPr>
          <p:cNvPr id="4102" name="Picture 6" descr="https://www.colourbox.com/preview/7578723-unusual-wide-angle-view-inside-the-center-of-the-eiffel-tower-in-paris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161" y="1825625"/>
            <a:ext cx="624967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959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584</Words>
  <Application>Microsoft Office PowerPoint</Application>
  <PresentationFormat>Widescreen</PresentationFormat>
  <Paragraphs>73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First French YA Talk Oct 2016</vt:lpstr>
      <vt:lpstr>YA Options </vt:lpstr>
      <vt:lpstr>Information Points</vt:lpstr>
      <vt:lpstr>British Council Language Assistants</vt:lpstr>
      <vt:lpstr>Erasmus</vt:lpstr>
      <vt:lpstr>List of Universities</vt:lpstr>
      <vt:lpstr>Erasmus + traineeship</vt:lpstr>
      <vt:lpstr>Talk to YA officer from your partner subject</vt:lpstr>
      <vt:lpstr>Thurs 9th Feb, 3-4pm Year Abroad Experience: meeting with 4th years   Thurs 23rd March Residence Abroad Meeting</vt:lpstr>
    </vt:vector>
  </TitlesOfParts>
  <Company>University of Edinburgh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YA 4th year talk 2016-17 Sarah Tribout</dc:title>
  <dc:creator>TRIBOUT-JOSEPH Sarah</dc:creator>
  <cp:lastModifiedBy>TRIBOUT-JOSEPH Sarah</cp:lastModifiedBy>
  <cp:revision>36</cp:revision>
  <cp:lastPrinted>2016-10-05T11:41:11Z</cp:lastPrinted>
  <dcterms:created xsi:type="dcterms:W3CDTF">2016-10-05T08:23:16Z</dcterms:created>
  <dcterms:modified xsi:type="dcterms:W3CDTF">2016-10-12T10:10:52Z</dcterms:modified>
</cp:coreProperties>
</file>